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7" r:id="rId2"/>
    <p:sldId id="346" r:id="rId3"/>
    <p:sldId id="376" r:id="rId4"/>
    <p:sldId id="348" r:id="rId5"/>
    <p:sldId id="405" r:id="rId6"/>
    <p:sldId id="412" r:id="rId7"/>
    <p:sldId id="413" r:id="rId8"/>
    <p:sldId id="425" r:id="rId9"/>
    <p:sldId id="426" r:id="rId10"/>
    <p:sldId id="407" r:id="rId11"/>
    <p:sldId id="351" r:id="rId12"/>
    <p:sldId id="423" r:id="rId13"/>
    <p:sldId id="424" r:id="rId14"/>
    <p:sldId id="353" r:id="rId15"/>
    <p:sldId id="406" r:id="rId16"/>
    <p:sldId id="408" r:id="rId17"/>
    <p:sldId id="409" r:id="rId18"/>
    <p:sldId id="410" r:id="rId19"/>
    <p:sldId id="411" r:id="rId20"/>
    <p:sldId id="418" r:id="rId21"/>
    <p:sldId id="268" r:id="rId22"/>
    <p:sldId id="394" r:id="rId23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EDB"/>
    <a:srgbClr val="552F90"/>
    <a:srgbClr val="F56F0B"/>
    <a:srgbClr val="FFB019"/>
    <a:srgbClr val="3B035B"/>
    <a:srgbClr val="B1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4" autoAdjust="0"/>
    <p:restoredTop sz="92509" autoAdjust="0"/>
  </p:normalViewPr>
  <p:slideViewPr>
    <p:cSldViewPr>
      <p:cViewPr varScale="1">
        <p:scale>
          <a:sx n="104" d="100"/>
          <a:sy n="104" d="100"/>
        </p:scale>
        <p:origin x="13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34" y="-72"/>
      </p:cViewPr>
      <p:guideLst>
        <p:guide orient="horz" pos="290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09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8" tIns="45755" rIns="91508" bIns="45755" numCol="1" anchor="t" anchorCtr="0" compatLnSpc="1">
            <a:prstTxWarp prst="textNoShape">
              <a:avLst/>
            </a:prstTxWarp>
          </a:bodyPr>
          <a:lstStyle>
            <a:lvl1pPr defTabSz="91377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283" name="Rectangle 409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297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8" tIns="45755" rIns="91508" bIns="45755" numCol="1" anchor="t" anchorCtr="0" compatLnSpc="1">
            <a:prstTxWarp prst="textNoShape">
              <a:avLst/>
            </a:prstTxWarp>
          </a:bodyPr>
          <a:lstStyle>
            <a:lvl1pPr algn="r" defTabSz="91377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284" name="Rectangle 410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6175"/>
            <a:ext cx="297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8" tIns="45755" rIns="91508" bIns="45755" numCol="1" anchor="b" anchorCtr="0" compatLnSpc="1">
            <a:prstTxWarp prst="textNoShape">
              <a:avLst/>
            </a:prstTxWarp>
          </a:bodyPr>
          <a:lstStyle>
            <a:lvl1pPr defTabSz="91377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285" name="Rectangle 4101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66175"/>
            <a:ext cx="297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8" tIns="45755" rIns="91508" bIns="45755" numCol="1" anchor="b" anchorCtr="0" compatLnSpc="1">
            <a:prstTxWarp prst="textNoShape">
              <a:avLst/>
            </a:prstTxWarp>
          </a:bodyPr>
          <a:lstStyle>
            <a:lvl1pPr algn="r" defTabSz="912826">
              <a:defRPr sz="1200"/>
            </a:lvl1pPr>
          </a:lstStyle>
          <a:p>
            <a:pPr>
              <a:defRPr/>
            </a:pPr>
            <a:fld id="{4C21C4F6-A5A7-49E2-966D-B9E16EA65D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782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9" rIns="93017" bIns="46509" numCol="1" anchor="t" anchorCtr="0" compatLnSpc="1">
            <a:prstTxWarp prst="textNoShape">
              <a:avLst/>
            </a:prstTxWarp>
          </a:bodyPr>
          <a:lstStyle>
            <a:lvl1pPr defTabSz="931253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9" y="0"/>
            <a:ext cx="30114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9" rIns="93017" bIns="46509" numCol="1" anchor="t" anchorCtr="0" compatLnSpc="1">
            <a:prstTxWarp prst="textNoShape">
              <a:avLst/>
            </a:prstTxWarp>
          </a:bodyPr>
          <a:lstStyle>
            <a:lvl1pPr algn="r" defTabSz="931253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1675"/>
            <a:ext cx="4567237" cy="3425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360863"/>
            <a:ext cx="50927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9" rIns="93017" bIns="46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9513"/>
            <a:ext cx="301148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9" rIns="93017" bIns="46509" numCol="1" anchor="b" anchorCtr="0" compatLnSpc="1">
            <a:prstTxWarp prst="textNoShape">
              <a:avLst/>
            </a:prstTxWarp>
          </a:bodyPr>
          <a:lstStyle>
            <a:lvl1pPr defTabSz="931253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9" y="8799513"/>
            <a:ext cx="30114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9" rIns="93017" bIns="46509" numCol="1" anchor="b" anchorCtr="0" compatLnSpc="1">
            <a:prstTxWarp prst="textNoShape">
              <a:avLst/>
            </a:prstTxWarp>
          </a:bodyPr>
          <a:lstStyle>
            <a:lvl1pPr algn="r" defTabSz="931053">
              <a:defRPr sz="1100"/>
            </a:lvl1pPr>
          </a:lstStyle>
          <a:p>
            <a:pPr>
              <a:defRPr/>
            </a:pPr>
            <a:fld id="{6152B20F-F535-4F10-B588-91C8DAA2DE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1724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1067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294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7168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0250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5729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58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2556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084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1356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6390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686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2377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0797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949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683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Lot-style</a:t>
            </a:r>
            <a:r>
              <a:rPr lang="en-US" baseline="0" dirty="0" smtClean="0"/>
              <a:t> construction site</a:t>
            </a:r>
          </a:p>
          <a:p>
            <a:r>
              <a:rPr lang="en-US" baseline="0" dirty="0" smtClean="0"/>
              <a:t>Larger construction site open for mass grading, street and utility installation</a:t>
            </a:r>
          </a:p>
          <a:p>
            <a:r>
              <a:rPr lang="en-US" baseline="0" dirty="0" smtClean="0"/>
              <a:t>Later, individual home lot construction would follow.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Pre-construction site generally drains toward the southwest</a:t>
            </a:r>
          </a:p>
          <a:p>
            <a:r>
              <a:rPr lang="en-US" baseline="0" dirty="0" smtClean="0"/>
              <a:t>After construction, site’s drainage may be divided depending on final grading – some may go to curb and gutter drainage along new street, some may still go toward the southwestern corner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14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bridge </a:t>
            </a:r>
            <a:r>
              <a:rPr lang="en-US" baseline="0" dirty="0" smtClean="0"/>
              <a:t>construction site</a:t>
            </a:r>
          </a:p>
          <a:p>
            <a:r>
              <a:rPr lang="en-US" baseline="0" dirty="0" smtClean="0"/>
              <a:t>Drainage generally flows toward the river</a:t>
            </a:r>
          </a:p>
          <a:p>
            <a:r>
              <a:rPr lang="en-US" baseline="0" dirty="0" smtClean="0"/>
              <a:t>Multiple discharge points for construction </a:t>
            </a:r>
            <a:r>
              <a:rPr lang="en-US" baseline="0" dirty="0" smtClean="0"/>
              <a:t>storm water </a:t>
            </a:r>
            <a:r>
              <a:rPr lang="en-US" baseline="0" dirty="0" smtClean="0"/>
              <a:t>to the river – more locations to inspect, more potential “weak points” in erosion prevention and sediment control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90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interchange </a:t>
            </a:r>
            <a:r>
              <a:rPr lang="en-US" baseline="0" dirty="0" smtClean="0"/>
              <a:t>construction site</a:t>
            </a:r>
          </a:p>
          <a:p>
            <a:r>
              <a:rPr lang="en-US" baseline="0" dirty="0" smtClean="0"/>
              <a:t>The interchange is near a drainage divide between the stream to the left and another stream to the right outside the photograph</a:t>
            </a:r>
          </a:p>
          <a:p>
            <a:r>
              <a:rPr lang="en-US" baseline="0" dirty="0" smtClean="0"/>
              <a:t>Multiple discharge points for construction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– toward the stream to the left of the photograph as well as to highway drainage that discharges to the stream just outside the photograph to the right.</a:t>
            </a:r>
          </a:p>
          <a:p>
            <a:r>
              <a:rPr lang="en-US" baseline="0" dirty="0" smtClean="0"/>
              <a:t>This site also is another example of having to inspect more discharge points, more potential “weak points” in erosion prevention and sediment control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421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8781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3834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6995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2B20F-F535-4F10-B588-91C8DAA2DEE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190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EDC0F-5B43-4BB5-813F-F01DFB75D0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>
          <a:xfrm>
            <a:off x="3278188" y="6553200"/>
            <a:ext cx="2587625" cy="38258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52F90"/>
                </a:solidFill>
                <a:latin typeface="Modern No. 20" panose="020707040705050203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Integrity  •  Innovation  •  Growth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7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>
          <a:xfrm>
            <a:off x="3278188" y="6553200"/>
            <a:ext cx="2587625" cy="38258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52F90"/>
                </a:solidFill>
                <a:latin typeface="Modern No. 20" panose="020707040705050203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Integrity  •  Innovation  •  Growth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246813"/>
            <a:ext cx="2898775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078A-ADE8-4973-BF53-46FC2B4F91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70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>
          <a:xfrm>
            <a:off x="3278188" y="6553200"/>
            <a:ext cx="2587625" cy="38258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52F90"/>
                </a:solidFill>
                <a:latin typeface="Modern No. 20" panose="020707040705050203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Integrity  •  Innovation  •  Growth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246813"/>
            <a:ext cx="2898775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253AF-ACAC-4E1C-BD77-6896FDC278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55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78188" y="6553200"/>
            <a:ext cx="2587625" cy="38258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552F90"/>
                </a:solidFill>
                <a:latin typeface="Modern No. 20" panose="020707040705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Integrity  •  Innovation  •  Growth</a:t>
            </a:r>
          </a:p>
          <a:p>
            <a:pPr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1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 userDrawn="1"/>
        </p:nvSpPr>
        <p:spPr>
          <a:xfrm>
            <a:off x="3278188" y="6553200"/>
            <a:ext cx="2587625" cy="38258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52F90"/>
                </a:solidFill>
                <a:latin typeface="Modern No. 20" panose="020707040705050203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Integrity  •  Innovation  •  Growth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246813"/>
            <a:ext cx="2898775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38D9-EA15-4302-B5FC-2B0136FCD5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894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>
          <a:xfrm>
            <a:off x="3278188" y="6553200"/>
            <a:ext cx="2587625" cy="38258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52F90"/>
                </a:solidFill>
                <a:latin typeface="Modern No. 20" panose="020707040705050203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Integrity  •  Innovation  •  Growth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246813"/>
            <a:ext cx="2898775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34144-B48C-4E5F-A36A-1990AE74B6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1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246813"/>
            <a:ext cx="2898775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7E843-6445-4C0F-BEE9-763948A96E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>
          <a:xfrm>
            <a:off x="3278188" y="6553200"/>
            <a:ext cx="2587625" cy="38258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52F90"/>
                </a:solidFill>
                <a:latin typeface="Modern No. 20" panose="020707040705050203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Integrity  •  Innovation  •  Growth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9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981200"/>
            <a:ext cx="38084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084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246813"/>
            <a:ext cx="2898775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A973B-2217-4184-B87D-4598A35267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278188" y="6553200"/>
            <a:ext cx="2587625" cy="38258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52F90"/>
                </a:solidFill>
                <a:latin typeface="Modern No. 20" panose="020707040705050203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Integrity  •  Innovation  •  Growth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4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246813"/>
            <a:ext cx="2898775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8F6E-BD66-48BA-AE9F-034D164CC0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>
          <a:xfrm>
            <a:off x="3278188" y="6553200"/>
            <a:ext cx="2587625" cy="38258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52F90"/>
                </a:solidFill>
                <a:latin typeface="Modern No. 20" panose="020707040705050203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Integrity  •  Innovation  •  Growth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 userDrawn="1"/>
        </p:nvSpPr>
        <p:spPr>
          <a:xfrm>
            <a:off x="3278188" y="6553200"/>
            <a:ext cx="2587625" cy="38258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52F90"/>
                </a:solidFill>
                <a:latin typeface="Modern No. 20" panose="020707040705050203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Integrity  •  Innovation  •  Growth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246813"/>
            <a:ext cx="2898775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F7CC-2B09-4C4D-ABD2-797E85A20D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907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>
          <a:xfrm>
            <a:off x="3278188" y="6553200"/>
            <a:ext cx="2587625" cy="38258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52F90"/>
                </a:solidFill>
                <a:latin typeface="Modern No. 20" panose="020707040705050203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Integrity  •  Innovation  •  Growth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246813"/>
            <a:ext cx="2898775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F641-BC49-4C2B-B399-F95FDE1F65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851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246813"/>
            <a:ext cx="2898775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4AAFC-AC63-4A8E-9F02-91CB280C3F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278188" y="6553200"/>
            <a:ext cx="2587625" cy="38258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52F90"/>
                </a:solidFill>
                <a:latin typeface="Modern No. 20" panose="020707040705050203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Integrity  •  Innovation  •  Growth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8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 userDrawn="1"/>
        </p:nvSpPr>
        <p:spPr>
          <a:xfrm>
            <a:off x="3278188" y="6553200"/>
            <a:ext cx="2587625" cy="38258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52F90"/>
                </a:solidFill>
                <a:latin typeface="Modern No. 20" panose="020707040705050203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Integrity  •  Innovation  •  Growth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246813"/>
            <a:ext cx="2898775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246813"/>
            <a:ext cx="19050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373BF-1C19-418A-9E5C-86BFF2E9A6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58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64000">
              <a:srgbClr val="DBDFDC"/>
            </a:gs>
            <a:gs pos="100000">
              <a:srgbClr val="B1B9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981200"/>
            <a:ext cx="7769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</a:defRPr>
      </a:lvl5pPr>
      <a:lvl6pPr marL="457200" algn="l" defTabSz="8207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</a:defRPr>
      </a:lvl6pPr>
      <a:lvl7pPr marL="914400" algn="l" defTabSz="8207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</a:defRPr>
      </a:lvl7pPr>
      <a:lvl8pPr marL="1371600" algn="l" defTabSz="8207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</a:defRPr>
      </a:lvl8pPr>
      <a:lvl9pPr marL="1828800" algn="l" defTabSz="8207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601788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2"/>
          <p:cNvSpPr>
            <a:spLocks noChangeArrowheads="1"/>
          </p:cNvSpPr>
          <p:nvPr/>
        </p:nvSpPr>
        <p:spPr bwMode="auto">
          <a:xfrm>
            <a:off x="994256" y="609507"/>
            <a:ext cx="7772400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20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8207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820738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8207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8207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4400" dirty="0">
                <a:latin typeface="Modern No. 20" panose="02070704070505020303" pitchFamily="18" charset="0"/>
              </a:rPr>
              <a:t>Not Your Typical Construction Site Storm Water Management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4400" dirty="0" smtClean="0">
              <a:latin typeface="Modern No. 20" panose="02070704070505020303" pitchFamily="18" charset="0"/>
            </a:endParaRPr>
          </a:p>
        </p:txBody>
      </p:sp>
      <p:sp>
        <p:nvSpPr>
          <p:cNvPr id="17411" name="Text Box 2067"/>
          <p:cNvSpPr txBox="1">
            <a:spLocks noChangeArrowheads="1"/>
          </p:cNvSpPr>
          <p:nvPr/>
        </p:nvSpPr>
        <p:spPr bwMode="auto">
          <a:xfrm>
            <a:off x="986882" y="2743200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Modern No. 20" panose="02070704070505020303" pitchFamily="18" charset="0"/>
              </a:rPr>
              <a:t>Marilyn Coffey, P.E., CPESC, CFM</a:t>
            </a:r>
            <a:endParaRPr lang="en-US" altLang="en-US" sz="2800" dirty="0">
              <a:latin typeface="Modern No. 20" panose="02070704070505020303" pitchFamily="18" charset="0"/>
            </a:endParaRP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60988"/>
            <a:ext cx="2057150" cy="113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20247"/>
            <a:ext cx="3536528" cy="2652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2378"/>
            <a:ext cx="3581400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80999" y="1066800"/>
            <a:ext cx="8501063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Corridor can cross drainage divides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Multiple streams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More potential failure points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More discharge points to ID in field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endParaRPr lang="en-US" alt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None/>
            </a:pPr>
            <a:endParaRPr lang="en-US" altLang="en-US" sz="1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None/>
            </a:pPr>
            <a:r>
              <a:rPr lang="en-US" altLang="en-US" sz="23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1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Challenge: Many Discharge Points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2666999"/>
            <a:ext cx="3200401" cy="2400301"/>
          </a:xfrm>
          <a:prstGeom prst="rect">
            <a:avLst/>
          </a:prstGeom>
          <a:ln>
            <a:noFill/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7" y="2903111"/>
            <a:ext cx="3505200" cy="2798269"/>
          </a:xfrm>
          <a:prstGeom prst="rect">
            <a:avLst/>
          </a:prstGeom>
          <a:ln>
            <a:noFill/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37" y="3122187"/>
            <a:ext cx="4046838" cy="3035128"/>
          </a:xfrm>
          <a:prstGeom prst="rect">
            <a:avLst/>
          </a:prstGeom>
          <a:ln>
            <a:noFill/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9" y="3354106"/>
            <a:ext cx="5093335" cy="3354147"/>
          </a:xfrm>
          <a:prstGeom prst="rect">
            <a:avLst/>
          </a:prstGeom>
          <a:ln>
            <a:noFill/>
          </a:ln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4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75633" y="1105385"/>
            <a:ext cx="83873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Multiple Discharge Points (Outfalls)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Improved BMP selection and system function – multiple lines of defense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Drainage map use and pre-disturbance inspections to ID discharge points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Targeted training for inspectors and contractors (KEPSC-RI class)</a:t>
            </a: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1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 Addressed.. 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1" y="3558540"/>
            <a:ext cx="4112375" cy="2751242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78" y="3558540"/>
            <a:ext cx="4049322" cy="2751242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2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80999" y="1285429"/>
            <a:ext cx="8501063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Project receives incoming runoff from upslope property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Overland flow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Incoming drainage channel (ditch, stream, etc.)</a:t>
            </a:r>
            <a:endParaRPr lang="en-US" altLang="en-US" sz="1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Preferred </a:t>
            </a: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approach is to divert off-site runoff so it does not go through construction </a:t>
            </a: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site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Protect drainage channels</a:t>
            </a:r>
            <a:endParaRPr lang="en-US" altLang="en-US" sz="1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Less storm water through sediment controls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Less potential erosion with less runoff over exposed soil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Limited opportunities to divert off-site water for linear sites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Corridor can hinder use of diversions such as ditches to collect and carry off-site runoff around site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endParaRPr lang="en-US" alt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None/>
            </a:pPr>
            <a:endParaRPr lang="en-US" altLang="en-US" sz="1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None/>
            </a:pPr>
            <a:r>
              <a:rPr lang="en-US" altLang="en-US" sz="23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-57675"/>
            <a:ext cx="8501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Challenge: Limited off-site runoff diversion 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39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75633" y="1105385"/>
            <a:ext cx="43487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Look for small-scale opportunities to divert off-site runoff on corridor sites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Plan for BMP system to handle both off-site and construction site runoff where off-site water cannot be diverted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Multiple lines of defense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Larger sediment controls to accommodate more runoff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Extra attention to moving off-site runoff through  construction site</a:t>
            </a: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1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 Addressed.. 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05385"/>
            <a:ext cx="3821523" cy="2503756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1" y="3781939"/>
            <a:ext cx="3826141" cy="2462226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6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81000" y="1075973"/>
            <a:ext cx="8501063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Corridor site creates challenges for BMP selection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Expensive to acquire property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Limited room for larger BMPs such as sediment </a:t>
            </a: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basins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Space limitations affect BMP selection, location for dewatering operations</a:t>
            </a:r>
            <a:endParaRPr lang="en-US" altLang="en-US" sz="1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None/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1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Challenge: Right-of-Way Limitations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42491"/>
            <a:ext cx="3899969" cy="2924977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25" y="2852818"/>
            <a:ext cx="3886200" cy="2914650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56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75633" y="1105385"/>
            <a:ext cx="83873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ROW Limitations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Divert water where feasible (reduce storm water amount to BMPs)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Install appropriate BMPs to separate construction site drainage from off-site “pass through” drainage (ditches)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 </a:t>
            </a: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BMP selection and system approach</a:t>
            </a: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Pair effective erosion controls and sediment controls </a:t>
            </a: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Multiple BMPs in combination instead of relying only on sediment controls at discharge points</a:t>
            </a: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1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 Addressed.. 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37" y="4114800"/>
            <a:ext cx="3691279" cy="2400785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4800"/>
            <a:ext cx="3657600" cy="2371725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62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80999" y="1066800"/>
            <a:ext cx="8501063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Often have traffic moving through construction site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“Windshield inspectors”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Regulators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Laymen – public better educated about storm water impacts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3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Limited public understanding of roadway construction </a:t>
            </a: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1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Challenge: High Visibility Project Sites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431308"/>
            <a:ext cx="4074837" cy="2781300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14" y="3419764"/>
            <a:ext cx="4054033" cy="2818530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5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75633" y="1105385"/>
            <a:ext cx="45011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High Visibility Project Sites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Install and maintain construction exits – avoid drawing unwanted attention to the site due to mud track-out onto travel lanes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Extra BMP maintenance care/attention, especially adjacent to traveled areas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BMP selection to avoid BMPs that don’t work well with traffic through a construction site</a:t>
            </a: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KYTC Silt trap Type </a:t>
            </a: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 - ponded water</a:t>
            </a:r>
            <a:endParaRPr lang="en-US" altLang="en-US" sz="1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Overflow </a:t>
            </a: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higher </a:t>
            </a: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flows</a:t>
            </a: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May </a:t>
            </a: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not be compatible with traffic areas </a:t>
            </a: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1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 Addressed.. 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18" y="2133600"/>
            <a:ext cx="3810000" cy="2857500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0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80999" y="1066800"/>
            <a:ext cx="8501063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Maintaining </a:t>
            </a: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appropriate site </a:t>
            </a: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records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Keeping records current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Recognize and address communication </a:t>
            </a: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problems/issues that affect storm water discharges from </a:t>
            </a: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site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BMP type, sizing (such as Silt Trap Type A)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Location – station, offset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Right type of BMP for location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caused failures, and whether BMP changes are needed as a result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en-US" sz="1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0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Challenge: Records/Communication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4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75633" y="1105385"/>
            <a:ext cx="83873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Good written communication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KYTC Inspection form</a:t>
            </a:r>
            <a:endParaRPr lang="en-US" altLang="en-US" sz="1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KEPSC-RI training</a:t>
            </a: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Clear locations</a:t>
            </a:r>
            <a:endParaRPr lang="en-US" altLang="en-US" sz="1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Consistent with other project records (KYTC – daily work report)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Good verbal communication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Joint inspection with contractor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Inspector</a:t>
            </a: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, contractor, subcontractor personnel </a:t>
            </a: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en-US" sz="1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prepared for a regulator visit or site </a:t>
            </a: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audit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Complete inspection form as soon as possible after inspection</a:t>
            </a:r>
            <a:endParaRPr lang="en-US" altLang="en-US" sz="1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endParaRPr lang="en-US" altLang="en-US" sz="1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1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 Addressed.. 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4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75634" y="1265763"/>
            <a:ext cx="8305800" cy="524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Many SE states (including KY)  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General permits - most sites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Individual permits – as determined by KDOW, discharge to waters impaired for sediment + approved TMDL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Transportation sites (linear) differ from lots sites (non-linear)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Differences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Challenges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endParaRPr lang="en-US" altLang="en-US" sz="15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endParaRPr lang="en-US" altLang="en-US" sz="15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endParaRPr lang="en-US" altLang="en-US" sz="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endParaRPr lang="en-US" altLang="en-US" sz="15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-26898"/>
            <a:ext cx="850106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8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Construction site storm water management permits and practices</a:t>
            </a:r>
            <a:endParaRPr lang="en-US" altLang="en-US" sz="38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47" y="3945134"/>
            <a:ext cx="3798301" cy="2585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80828"/>
            <a:ext cx="3733800" cy="2534756"/>
          </a:xfrm>
          <a:prstGeom prst="rect">
            <a:avLst/>
          </a:prstGeom>
          <a:effectLst>
            <a:outerShdw blurRad="50800" dist="50800" dir="8100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37847" y="870964"/>
            <a:ext cx="83873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914400" lvl="2" indent="0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en-US" sz="2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1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Recap.. 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Linear Site Challenges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100" dirty="0" smtClean="0">
                <a:latin typeface="Calibri" panose="020F0502020204030204" pitchFamily="34" charset="0"/>
              </a:rPr>
              <a:t>Spatial variations</a:t>
            </a:r>
            <a:endParaRPr lang="en-US" sz="2100" dirty="0">
              <a:latin typeface="Calibri" panose="020F0502020204030204" pitchFamily="34" charset="0"/>
            </a:endParaRPr>
          </a:p>
          <a:p>
            <a:r>
              <a:rPr lang="en-US" sz="2100" dirty="0" smtClean="0">
                <a:latin typeface="Calibri" panose="020F0502020204030204" pitchFamily="34" charset="0"/>
              </a:rPr>
              <a:t>Many discharge points</a:t>
            </a:r>
          </a:p>
          <a:p>
            <a:r>
              <a:rPr lang="en-US" sz="2100" dirty="0" smtClean="0">
                <a:latin typeface="Calibri" panose="020F0502020204030204" pitchFamily="34" charset="0"/>
              </a:rPr>
              <a:t>Limited off-site runoff diversion</a:t>
            </a:r>
          </a:p>
          <a:p>
            <a:r>
              <a:rPr lang="en-US" sz="2100" dirty="0" smtClean="0">
                <a:latin typeface="Calibri" panose="020F0502020204030204" pitchFamily="34" charset="0"/>
              </a:rPr>
              <a:t>Right-of-way limitations</a:t>
            </a:r>
          </a:p>
          <a:p>
            <a:r>
              <a:rPr lang="en-US" sz="2100" dirty="0" smtClean="0">
                <a:latin typeface="Calibri" panose="020F0502020204030204" pitchFamily="34" charset="0"/>
              </a:rPr>
              <a:t>High visibility project sites</a:t>
            </a:r>
          </a:p>
          <a:p>
            <a:r>
              <a:rPr lang="en-US" sz="2100" dirty="0" smtClean="0">
                <a:latin typeface="Calibri" panose="020F0502020204030204" pitchFamily="34" charset="0"/>
              </a:rPr>
              <a:t>Records/communication</a:t>
            </a:r>
            <a:endParaRPr lang="en-US" sz="2100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Ways to Address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100" dirty="0" smtClean="0">
                <a:latin typeface="Calibri" panose="020F0502020204030204" pitchFamily="34" charset="0"/>
              </a:rPr>
              <a:t>Finish/stabilize </a:t>
            </a:r>
            <a:r>
              <a:rPr lang="en-US" sz="2100" dirty="0">
                <a:latin typeface="Calibri" panose="020F0502020204030204" pitchFamily="34" charset="0"/>
              </a:rPr>
              <a:t>steep </a:t>
            </a:r>
            <a:r>
              <a:rPr lang="en-US" sz="2100" dirty="0" smtClean="0">
                <a:latin typeface="Calibri" panose="020F0502020204030204" pitchFamily="34" charset="0"/>
              </a:rPr>
              <a:t>slopes</a:t>
            </a:r>
            <a:endParaRPr lang="en-US" sz="2100" dirty="0">
              <a:latin typeface="Calibri" panose="020F0502020204030204" pitchFamily="34" charset="0"/>
            </a:endParaRPr>
          </a:p>
          <a:p>
            <a:r>
              <a:rPr lang="en-US" sz="2100" dirty="0" smtClean="0">
                <a:latin typeface="Calibri" panose="020F0502020204030204" pitchFamily="34" charset="0"/>
              </a:rPr>
              <a:t>Vegetation establishment</a:t>
            </a:r>
          </a:p>
          <a:p>
            <a:r>
              <a:rPr lang="en-US" sz="2100" dirty="0">
                <a:latin typeface="Calibri" panose="020F0502020204030204" pitchFamily="34" charset="0"/>
              </a:rPr>
              <a:t>ID key areas </a:t>
            </a:r>
            <a:r>
              <a:rPr lang="en-US" sz="2100" dirty="0" smtClean="0">
                <a:latin typeface="Calibri" panose="020F0502020204030204" pitchFamily="34" charset="0"/>
              </a:rPr>
              <a:t>early and protect</a:t>
            </a:r>
          </a:p>
          <a:p>
            <a:r>
              <a:rPr lang="en-US" sz="2100" dirty="0" smtClean="0">
                <a:latin typeface="Calibri" panose="020F0502020204030204" pitchFamily="34" charset="0"/>
              </a:rPr>
              <a:t>Consider rain </a:t>
            </a:r>
            <a:r>
              <a:rPr lang="en-US" sz="2100" dirty="0">
                <a:latin typeface="Calibri" panose="020F0502020204030204" pitchFamily="34" charset="0"/>
              </a:rPr>
              <a:t>gage </a:t>
            </a:r>
            <a:r>
              <a:rPr lang="en-US" sz="2100" dirty="0" smtClean="0">
                <a:latin typeface="Calibri" panose="020F0502020204030204" pitchFamily="34" charset="0"/>
              </a:rPr>
              <a:t>locations</a:t>
            </a:r>
          </a:p>
          <a:p>
            <a:r>
              <a:rPr lang="en-US" sz="2100" dirty="0" smtClean="0">
                <a:latin typeface="Calibri" panose="020F0502020204030204" pitchFamily="34" charset="0"/>
              </a:rPr>
              <a:t>Better </a:t>
            </a:r>
            <a:r>
              <a:rPr lang="en-US" sz="2100" dirty="0">
                <a:latin typeface="Calibri" panose="020F0502020204030204" pitchFamily="34" charset="0"/>
              </a:rPr>
              <a:t>BMP </a:t>
            </a:r>
            <a:r>
              <a:rPr lang="en-US" sz="2100" dirty="0" smtClean="0">
                <a:latin typeface="Calibri" panose="020F0502020204030204" pitchFamily="34" charset="0"/>
              </a:rPr>
              <a:t>selection/systems</a:t>
            </a:r>
            <a:endParaRPr lang="en-US" sz="2100" dirty="0">
              <a:latin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</a:rPr>
              <a:t>Targeted training </a:t>
            </a:r>
            <a:r>
              <a:rPr lang="en-US" sz="2100" dirty="0" smtClean="0">
                <a:latin typeface="Calibri" panose="020F0502020204030204" pitchFamily="34" charset="0"/>
              </a:rPr>
              <a:t>(KEPSC-RI)</a:t>
            </a:r>
          </a:p>
          <a:p>
            <a:r>
              <a:rPr lang="en-US" sz="2100" dirty="0" smtClean="0">
                <a:latin typeface="Calibri" panose="020F0502020204030204" pitchFamily="34" charset="0"/>
              </a:rPr>
              <a:t>Handle off-site &amp; on-site runoff</a:t>
            </a:r>
          </a:p>
          <a:p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Install/maintain exits</a:t>
            </a:r>
          </a:p>
          <a:p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BMP 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maintenance </a:t>
            </a: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attention</a:t>
            </a:r>
          </a:p>
          <a:p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Good 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written </a:t>
            </a: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&amp; verbal communication</a:t>
            </a:r>
            <a:endParaRPr lang="en-US" altLang="en-US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1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211138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552F90"/>
                </a:solidFill>
                <a:latin typeface="Calibri" panose="020F0502020204030204" pitchFamily="34" charset="0"/>
              </a:rPr>
              <a:t>Company Overview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3550" y="1066800"/>
            <a:ext cx="63531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96925" indent="-33972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552F90"/>
              </a:buClr>
              <a:buFont typeface="Arial Narrow Special G2" pitchFamily="34" charset="2"/>
              <a:buChar char="v"/>
              <a:defRPr/>
            </a:pPr>
            <a:r>
              <a:rPr lang="en-US" altLang="en-US" sz="2000" b="1" dirty="0" smtClean="0">
                <a:latin typeface="Calibri" panose="020F0502020204030204" pitchFamily="34" charset="0"/>
              </a:rPr>
              <a:t>Founded March 1997</a:t>
            </a:r>
          </a:p>
          <a:p>
            <a:pPr marL="461962" lvl="1" indent="0">
              <a:spcBef>
                <a:spcPts val="0"/>
              </a:spcBef>
              <a:spcAft>
                <a:spcPct val="20000"/>
              </a:spcAft>
              <a:buClr>
                <a:srgbClr val="552F90"/>
              </a:buClr>
              <a:buFontTx/>
              <a:buNone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Woman Owned Small Business/Disadvantaged Business Enterprise</a:t>
            </a:r>
            <a:endParaRPr lang="en-US" altLang="en-US" sz="1800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ct val="20000"/>
              </a:spcAft>
              <a:buClr>
                <a:srgbClr val="552F90"/>
              </a:buClr>
              <a:buFont typeface="Arial Narrow Special G2" pitchFamily="34" charset="2"/>
              <a:buChar char="v"/>
              <a:defRPr/>
            </a:pPr>
            <a:r>
              <a:rPr lang="en-US" altLang="en-US" sz="2000" b="1" dirty="0" smtClean="0">
                <a:latin typeface="Calibri" panose="020F0502020204030204" pitchFamily="34" charset="0"/>
              </a:rPr>
              <a:t>KYTC </a:t>
            </a:r>
            <a:r>
              <a:rPr lang="en-US" altLang="en-US" sz="2000" b="1" dirty="0" err="1" smtClean="0">
                <a:latin typeface="Calibri" panose="020F0502020204030204" pitchFamily="34" charset="0"/>
              </a:rPr>
              <a:t>Prequalifications</a:t>
            </a:r>
            <a:endParaRPr lang="en-US" altLang="en-US" sz="2000" b="1" dirty="0" smtClean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ct val="20000"/>
              </a:spcAft>
              <a:buClr>
                <a:srgbClr val="552F9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dirty="0" smtClean="0">
                <a:latin typeface="Calibri" panose="020F0502020204030204" pitchFamily="34" charset="0"/>
              </a:rPr>
              <a:t>Environmental and UST Services 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ct val="20000"/>
              </a:spcAft>
              <a:buClr>
                <a:srgbClr val="552F9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latin typeface="Calibri" panose="020F0502020204030204" pitchFamily="34" charset="0"/>
              </a:rPr>
              <a:t>Construction </a:t>
            </a:r>
            <a:r>
              <a:rPr lang="en-US" altLang="en-US" sz="1600" dirty="0" smtClean="0">
                <a:latin typeface="Calibri" panose="020F0502020204030204" pitchFamily="34" charset="0"/>
              </a:rPr>
              <a:t>Engineering Services </a:t>
            </a:r>
            <a:endParaRPr lang="en-US" altLang="en-US" sz="17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ct val="20000"/>
              </a:spcAft>
              <a:buClr>
                <a:srgbClr val="552F90"/>
              </a:buClr>
              <a:buFont typeface="Arial Narrow Special G2" pitchFamily="34" charset="2"/>
              <a:buChar char="v"/>
              <a:defRPr/>
            </a:pPr>
            <a:r>
              <a:rPr lang="en-US" altLang="en-US" sz="2000" b="1" dirty="0" smtClean="0">
                <a:latin typeface="Calibri" panose="020F0502020204030204" pitchFamily="34" charset="0"/>
              </a:rPr>
              <a:t>Major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Service Lines</a:t>
            </a:r>
          </a:p>
          <a:p>
            <a:pPr lvl="1">
              <a:spcBef>
                <a:spcPts val="0"/>
              </a:spcBef>
              <a:spcAft>
                <a:spcPct val="20000"/>
              </a:spcAft>
              <a:buClr>
                <a:srgbClr val="552F9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Calibri" panose="020F0502020204030204" pitchFamily="34" charset="0"/>
              </a:rPr>
              <a:t>Environmental Consulting</a:t>
            </a:r>
          </a:p>
          <a:p>
            <a:pPr lvl="1">
              <a:spcBef>
                <a:spcPts val="0"/>
              </a:spcBef>
              <a:spcAft>
                <a:spcPct val="20000"/>
              </a:spcAft>
              <a:buClr>
                <a:srgbClr val="552F9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Calibri" panose="020F0502020204030204" pitchFamily="34" charset="0"/>
              </a:rPr>
              <a:t>Water &amp; Natural Resources Consulting</a:t>
            </a:r>
          </a:p>
          <a:p>
            <a:pPr lvl="1">
              <a:spcBef>
                <a:spcPts val="0"/>
              </a:spcBef>
              <a:spcAft>
                <a:spcPct val="20000"/>
              </a:spcAft>
              <a:buClr>
                <a:srgbClr val="552F9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Calibri" panose="020F0502020204030204" pitchFamily="34" charset="0"/>
              </a:rPr>
              <a:t>Construction Materials Testing </a:t>
            </a:r>
          </a:p>
          <a:p>
            <a:pPr lvl="1">
              <a:spcBef>
                <a:spcPts val="0"/>
              </a:spcBef>
              <a:spcAft>
                <a:spcPct val="20000"/>
              </a:spcAft>
              <a:buClr>
                <a:srgbClr val="552F9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Calibri" panose="020F0502020204030204" pitchFamily="34" charset="0"/>
              </a:rPr>
              <a:t>Construction Engineering/Inspection</a:t>
            </a:r>
            <a:br>
              <a:rPr lang="en-US" altLang="en-US" sz="1800" dirty="0">
                <a:latin typeface="Calibri" panose="020F0502020204030204" pitchFamily="34" charset="0"/>
              </a:rPr>
            </a:br>
            <a:r>
              <a:rPr lang="en-US" altLang="en-US" sz="1800" dirty="0">
                <a:latin typeface="Calibri" panose="020F0502020204030204" pitchFamily="34" charset="0"/>
              </a:rPr>
              <a:t>&amp; Special Inspections</a:t>
            </a:r>
          </a:p>
          <a:p>
            <a:pPr lvl="1">
              <a:spcBef>
                <a:spcPts val="0"/>
              </a:spcBef>
              <a:spcAft>
                <a:spcPct val="20000"/>
              </a:spcAft>
              <a:buClr>
                <a:srgbClr val="552F9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 smtClean="0">
                <a:latin typeface="Calibri" panose="020F0502020204030204" pitchFamily="34" charset="0"/>
              </a:rPr>
              <a:t>Geotechnical Engineering</a:t>
            </a:r>
            <a:endParaRPr lang="en-US" altLang="en-US" sz="1800" dirty="0" smtClean="0">
              <a:latin typeface="Calibri" panose="020F0502020204030204" pitchFamily="34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562601" y="4946650"/>
            <a:ext cx="3429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96925" indent="-339725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85000"/>
              </a:spcBef>
              <a:spcAft>
                <a:spcPct val="20000"/>
              </a:spcAft>
              <a:buClr>
                <a:srgbClr val="552F90"/>
              </a:buClr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Office Locations</a:t>
            </a:r>
          </a:p>
          <a:p>
            <a:pPr lvl="1">
              <a:spcBef>
                <a:spcPct val="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Calibri" panose="020F0502020204030204" pitchFamily="34" charset="0"/>
              </a:rPr>
              <a:t>Bowling Green, KY</a:t>
            </a:r>
          </a:p>
          <a:p>
            <a:pPr lvl="1">
              <a:spcBef>
                <a:spcPct val="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latin typeface="Calibri" panose="020F0502020204030204" pitchFamily="34" charset="0"/>
              </a:rPr>
              <a:t>Nashville </a:t>
            </a:r>
            <a:r>
              <a:rPr lang="en-US" altLang="en-US" sz="1800" dirty="0">
                <a:latin typeface="Calibri" panose="020F0502020204030204" pitchFamily="34" charset="0"/>
              </a:rPr>
              <a:t>&amp; Knoxville, TN</a:t>
            </a:r>
          </a:p>
          <a:p>
            <a:pPr lvl="1">
              <a:spcBef>
                <a:spcPct val="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latin typeface="Calibri" panose="020F0502020204030204" pitchFamily="34" charset="0"/>
              </a:rPr>
              <a:t>Pensacola</a:t>
            </a:r>
            <a:r>
              <a:rPr lang="en-US" altLang="en-US" sz="1800" dirty="0">
                <a:latin typeface="Calibri" panose="020F0502020204030204" pitchFamily="34" charset="0"/>
              </a:rPr>
              <a:t>, FL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5865813" y="2330450"/>
            <a:ext cx="3179762" cy="2468563"/>
            <a:chOff x="5612605" y="1828800"/>
            <a:chExt cx="3295945" cy="2568575"/>
          </a:xfrm>
        </p:grpSpPr>
        <p:pic>
          <p:nvPicPr>
            <p:cNvPr id="18439" name="Picture 7" descr="C:\Users\kpeters\Desktop\southeast_us_political_map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605" y="1828800"/>
              <a:ext cx="3295945" cy="256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5-Point Star 1"/>
            <p:cNvSpPr/>
            <p:nvPr/>
          </p:nvSpPr>
          <p:spPr bwMode="auto">
            <a:xfrm>
              <a:off x="6920192" y="2628900"/>
              <a:ext cx="161862" cy="161925"/>
            </a:xfrm>
            <a:prstGeom prst="star5">
              <a:avLst/>
            </a:prstGeom>
            <a:gradFill rotWithShape="0">
              <a:gsLst>
                <a:gs pos="0">
                  <a:srgbClr val="3B035B"/>
                </a:gs>
                <a:gs pos="100000">
                  <a:srgbClr val="C4B3CE"/>
                </a:gs>
              </a:gsLst>
              <a:path path="rect">
                <a:fillToRect t="100000" r="100000"/>
              </a:path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" name="5-Point Star 2"/>
            <p:cNvSpPr/>
            <p:nvPr/>
          </p:nvSpPr>
          <p:spPr bwMode="auto">
            <a:xfrm>
              <a:off x="7424820" y="2660650"/>
              <a:ext cx="126950" cy="122238"/>
            </a:xfrm>
            <a:prstGeom prst="star5">
              <a:avLst>
                <a:gd name="adj" fmla="val 22244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3B035B"/>
                </a:gs>
                <a:gs pos="100000">
                  <a:srgbClr val="C4B3CE"/>
                </a:gs>
              </a:gsLst>
              <a:path path="rect">
                <a:fillToRect t="100000" r="100000"/>
              </a:path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" name="5-Point Star 3"/>
            <p:cNvSpPr/>
            <p:nvPr/>
          </p:nvSpPr>
          <p:spPr bwMode="auto">
            <a:xfrm>
              <a:off x="6813871" y="2511425"/>
              <a:ext cx="134885" cy="122238"/>
            </a:xfrm>
            <a:prstGeom prst="star5">
              <a:avLst>
                <a:gd name="adj" fmla="val 15951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3B035B"/>
                </a:gs>
                <a:gs pos="100000">
                  <a:srgbClr val="C4B3CE"/>
                </a:gs>
              </a:gsLst>
              <a:path path="rect">
                <a:fillToRect t="100000" r="100000"/>
              </a:path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118630" y="2284753"/>
              <a:ext cx="2187170" cy="1863145"/>
            </a:xfrm>
            <a:prstGeom prst="ellipse">
              <a:avLst/>
            </a:prstGeom>
            <a:gradFill flip="none" rotWithShape="1">
              <a:gsLst>
                <a:gs pos="0">
                  <a:srgbClr val="3B035B">
                    <a:alpha val="0"/>
                  </a:srgbClr>
                </a:gs>
                <a:gs pos="100000">
                  <a:srgbClr val="C4B3CE">
                    <a:alpha val="56000"/>
                    <a:lumMod val="6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5-Point Star 12"/>
            <p:cNvSpPr/>
            <p:nvPr/>
          </p:nvSpPr>
          <p:spPr bwMode="auto">
            <a:xfrm>
              <a:off x="6934474" y="3702050"/>
              <a:ext cx="134885" cy="122238"/>
            </a:xfrm>
            <a:prstGeom prst="star5">
              <a:avLst>
                <a:gd name="adj" fmla="val 15951"/>
                <a:gd name="hf" fmla="val 105146"/>
                <a:gd name="vf" fmla="val 110557"/>
              </a:avLst>
            </a:prstGeom>
            <a:gradFill rotWithShape="0">
              <a:gsLst>
                <a:gs pos="0">
                  <a:srgbClr val="3B035B"/>
                </a:gs>
                <a:gs pos="100000">
                  <a:srgbClr val="C4B3CE"/>
                </a:gs>
              </a:gsLst>
              <a:path path="rect">
                <a:fillToRect t="100000" r="100000"/>
              </a:path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34" y="248059"/>
            <a:ext cx="1219030" cy="6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2"/>
          <p:cNvSpPr>
            <a:spLocks noChangeArrowheads="1"/>
          </p:cNvSpPr>
          <p:nvPr/>
        </p:nvSpPr>
        <p:spPr bwMode="auto">
          <a:xfrm>
            <a:off x="838199" y="12192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20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8207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820738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8207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8207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dirty="0" smtClean="0">
                <a:latin typeface="Modern No. 20" panose="02070704070505020303" pitchFamily="18" charset="0"/>
              </a:rPr>
              <a:t>Thank You!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dirty="0" smtClean="0">
                <a:latin typeface="Modern No. 20" panose="02070704070505020303" pitchFamily="18" charset="0"/>
              </a:rPr>
              <a:t> 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57800"/>
            <a:ext cx="1765141" cy="9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4818043" cy="3124200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4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87"/>
            <a:ext cx="9144000" cy="5399548"/>
          </a:xfrm>
          <a:prstGeom prst="rect">
            <a:avLst/>
          </a:prstGeom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75634" y="1265763"/>
            <a:ext cx="3891566" cy="524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endParaRPr lang="en-US" altLang="en-US" sz="15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1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Features – Construction Site Lot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607175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3259394" y="1799303"/>
            <a:ext cx="1976283" cy="2330245"/>
          </a:xfrm>
          <a:custGeom>
            <a:avLst/>
            <a:gdLst>
              <a:gd name="connsiteX0" fmla="*/ 1224116 w 1976283"/>
              <a:gd name="connsiteY0" fmla="*/ 103239 h 2330245"/>
              <a:gd name="connsiteX1" fmla="*/ 1224116 w 1976283"/>
              <a:gd name="connsiteY1" fmla="*/ 103239 h 2330245"/>
              <a:gd name="connsiteX2" fmla="*/ 0 w 1976283"/>
              <a:gd name="connsiteY2" fmla="*/ 2138516 h 2330245"/>
              <a:gd name="connsiteX3" fmla="*/ 648929 w 1976283"/>
              <a:gd name="connsiteY3" fmla="*/ 2300749 h 2330245"/>
              <a:gd name="connsiteX4" fmla="*/ 1135625 w 1976283"/>
              <a:gd name="connsiteY4" fmla="*/ 2330245 h 2330245"/>
              <a:gd name="connsiteX5" fmla="*/ 1976283 w 1976283"/>
              <a:gd name="connsiteY5" fmla="*/ 457200 h 2330245"/>
              <a:gd name="connsiteX6" fmla="*/ 1283109 w 1976283"/>
              <a:gd name="connsiteY6" fmla="*/ 0 h 2330245"/>
              <a:gd name="connsiteX7" fmla="*/ 1179871 w 1976283"/>
              <a:gd name="connsiteY7" fmla="*/ 44245 h 2330245"/>
              <a:gd name="connsiteX8" fmla="*/ 1179871 w 1976283"/>
              <a:gd name="connsiteY8" fmla="*/ 44245 h 23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283" h="2330245">
                <a:moveTo>
                  <a:pt x="1224116" y="103239"/>
                </a:moveTo>
                <a:lnTo>
                  <a:pt x="1224116" y="103239"/>
                </a:lnTo>
                <a:lnTo>
                  <a:pt x="0" y="2138516"/>
                </a:lnTo>
                <a:lnTo>
                  <a:pt x="648929" y="2300749"/>
                </a:lnTo>
                <a:lnTo>
                  <a:pt x="1135625" y="2330245"/>
                </a:lnTo>
                <a:lnTo>
                  <a:pt x="1976283" y="457200"/>
                </a:lnTo>
                <a:lnTo>
                  <a:pt x="1283109" y="0"/>
                </a:lnTo>
                <a:lnTo>
                  <a:pt x="1179871" y="44245"/>
                </a:lnTo>
                <a:lnTo>
                  <a:pt x="1179871" y="442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2100000">
            <a:off x="3807587" y="2884151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3000000">
            <a:off x="3063106" y="3522083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2700000">
            <a:off x="2434112" y="4230787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3223411" y="3740432"/>
            <a:ext cx="352590" cy="290218"/>
          </a:xfrm>
          <a:prstGeom prst="star5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</a:t>
            </a:r>
          </a:p>
        </p:txBody>
      </p:sp>
      <p:sp>
        <p:nvSpPr>
          <p:cNvPr id="13" name="Down Arrow 12"/>
          <p:cNvSpPr/>
          <p:nvPr/>
        </p:nvSpPr>
        <p:spPr bwMode="auto">
          <a:xfrm rot="2700000">
            <a:off x="1665159" y="4925871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3241403" y="3244605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4572000" y="3606146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3223411" y="3709451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036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solidFill>
                  <a:srgbClr val="552F90"/>
                </a:solidFill>
                <a:latin typeface="Calibri" panose="020F0502020204030204" pitchFamily="34" charset="0"/>
              </a:rPr>
              <a:t>Features – Linear Construction Site </a:t>
            </a:r>
            <a:endParaRPr lang="en-US" altLang="en-US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" y="1066800"/>
            <a:ext cx="9144000" cy="539954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3480619" y="1120877"/>
            <a:ext cx="1651820" cy="5265175"/>
          </a:xfrm>
          <a:custGeom>
            <a:avLst/>
            <a:gdLst>
              <a:gd name="connsiteX0" fmla="*/ 1651820 w 1651820"/>
              <a:gd name="connsiteY0" fmla="*/ 0 h 5265175"/>
              <a:gd name="connsiteX1" fmla="*/ 1415846 w 1651820"/>
              <a:gd name="connsiteY1" fmla="*/ 0 h 5265175"/>
              <a:gd name="connsiteX2" fmla="*/ 870155 w 1651820"/>
              <a:gd name="connsiteY2" fmla="*/ 1607575 h 5265175"/>
              <a:gd name="connsiteX3" fmla="*/ 604684 w 1651820"/>
              <a:gd name="connsiteY3" fmla="*/ 3067665 h 5265175"/>
              <a:gd name="connsiteX4" fmla="*/ 73742 w 1651820"/>
              <a:gd name="connsiteY4" fmla="*/ 4911213 h 5265175"/>
              <a:gd name="connsiteX5" fmla="*/ 0 w 1651820"/>
              <a:gd name="connsiteY5" fmla="*/ 5265175 h 5265175"/>
              <a:gd name="connsiteX6" fmla="*/ 545691 w 1651820"/>
              <a:gd name="connsiteY6" fmla="*/ 5265175 h 5265175"/>
              <a:gd name="connsiteX7" fmla="*/ 929149 w 1651820"/>
              <a:gd name="connsiteY7" fmla="*/ 4085304 h 5265175"/>
              <a:gd name="connsiteX8" fmla="*/ 1209368 w 1651820"/>
              <a:gd name="connsiteY8" fmla="*/ 3451123 h 5265175"/>
              <a:gd name="connsiteX9" fmla="*/ 1533833 w 1651820"/>
              <a:gd name="connsiteY9" fmla="*/ 1548581 h 5265175"/>
              <a:gd name="connsiteX10" fmla="*/ 1489587 w 1651820"/>
              <a:gd name="connsiteY10" fmla="*/ 1327355 h 5265175"/>
              <a:gd name="connsiteX11" fmla="*/ 1651820 w 1651820"/>
              <a:gd name="connsiteY11" fmla="*/ 0 h 526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1820" h="5265175">
                <a:moveTo>
                  <a:pt x="1651820" y="0"/>
                </a:moveTo>
                <a:lnTo>
                  <a:pt x="1415846" y="0"/>
                </a:lnTo>
                <a:lnTo>
                  <a:pt x="870155" y="1607575"/>
                </a:lnTo>
                <a:lnTo>
                  <a:pt x="604684" y="3067665"/>
                </a:lnTo>
                <a:lnTo>
                  <a:pt x="73742" y="4911213"/>
                </a:lnTo>
                <a:lnTo>
                  <a:pt x="0" y="5265175"/>
                </a:lnTo>
                <a:lnTo>
                  <a:pt x="545691" y="5265175"/>
                </a:lnTo>
                <a:lnTo>
                  <a:pt x="929149" y="4085304"/>
                </a:lnTo>
                <a:lnTo>
                  <a:pt x="1209368" y="3451123"/>
                </a:lnTo>
                <a:lnTo>
                  <a:pt x="1533833" y="1548581"/>
                </a:lnTo>
                <a:lnTo>
                  <a:pt x="1489587" y="1327355"/>
                </a:lnTo>
                <a:lnTo>
                  <a:pt x="165182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900000">
            <a:off x="5148604" y="2335428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900000">
            <a:off x="3946235" y="2152866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1400000">
            <a:off x="4917359" y="3755617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11700000">
            <a:off x="3506056" y="3524962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4643443" y="2987698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3912778" y="2921247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4345146" y="2966763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4606413" y="3558435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4213999" y="3552970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3861409" y="3537302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" y="1024705"/>
            <a:ext cx="9144000" cy="5399548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036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solidFill>
                  <a:srgbClr val="552F90"/>
                </a:solidFill>
                <a:latin typeface="Calibri" panose="020F0502020204030204" pitchFamily="34" charset="0"/>
              </a:rPr>
              <a:t>Features – Linear Construction Site </a:t>
            </a:r>
            <a:endParaRPr lang="en-US" altLang="en-US" sz="4000" dirty="0" smtClean="0"/>
          </a:p>
        </p:txBody>
      </p:sp>
      <p:sp>
        <p:nvSpPr>
          <p:cNvPr id="10" name="Down Arrow 9"/>
          <p:cNvSpPr/>
          <p:nvPr/>
        </p:nvSpPr>
        <p:spPr bwMode="auto">
          <a:xfrm rot="25800000">
            <a:off x="3346695" y="2947300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3300000">
            <a:off x="3187141" y="2131394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5000000">
            <a:off x="2038898" y="3508766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15000000">
            <a:off x="1867775" y="2713544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865888" y="1998394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2733212" y="2657345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2412541" y="2803523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2654677" y="3552970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2902112" y="3434261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5512918" y="1705712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10" idx="0"/>
            <a:endCxn id="10" idx="0"/>
          </p:cNvCxnSpPr>
          <p:nvPr/>
        </p:nvCxnSpPr>
        <p:spPr bwMode="auto">
          <a:xfrm>
            <a:off x="3945958" y="3216307"/>
            <a:ext cx="0" cy="0"/>
          </a:xfrm>
          <a:prstGeom prst="line">
            <a:avLst/>
          </a:prstGeom>
          <a:gradFill rotWithShape="0">
            <a:gsLst>
              <a:gs pos="0">
                <a:srgbClr val="3B035B"/>
              </a:gs>
              <a:gs pos="100000">
                <a:srgbClr val="C4B3CE"/>
              </a:gs>
            </a:gsLst>
            <a:path path="rect">
              <a:fillToRect t="100000" r="10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Freeform 7"/>
          <p:cNvSpPr/>
          <p:nvPr/>
        </p:nvSpPr>
        <p:spPr bwMode="auto">
          <a:xfrm>
            <a:off x="2315497" y="1873045"/>
            <a:ext cx="3598606" cy="2949678"/>
          </a:xfrm>
          <a:custGeom>
            <a:avLst/>
            <a:gdLst>
              <a:gd name="connsiteX0" fmla="*/ 3598606 w 3598606"/>
              <a:gd name="connsiteY0" fmla="*/ 191729 h 2949678"/>
              <a:gd name="connsiteX1" fmla="*/ 3480619 w 3598606"/>
              <a:gd name="connsiteY1" fmla="*/ 73742 h 2949678"/>
              <a:gd name="connsiteX2" fmla="*/ 2890684 w 3598606"/>
              <a:gd name="connsiteY2" fmla="*/ 309716 h 2949678"/>
              <a:gd name="connsiteX3" fmla="*/ 2448232 w 3598606"/>
              <a:gd name="connsiteY3" fmla="*/ 250723 h 2949678"/>
              <a:gd name="connsiteX4" fmla="*/ 2182761 w 3598606"/>
              <a:gd name="connsiteY4" fmla="*/ 0 h 2949678"/>
              <a:gd name="connsiteX5" fmla="*/ 1710813 w 3598606"/>
              <a:gd name="connsiteY5" fmla="*/ 58994 h 2949678"/>
              <a:gd name="connsiteX6" fmla="*/ 1120877 w 3598606"/>
              <a:gd name="connsiteY6" fmla="*/ 368710 h 2949678"/>
              <a:gd name="connsiteX7" fmla="*/ 855406 w 3598606"/>
              <a:gd name="connsiteY7" fmla="*/ 840658 h 2949678"/>
              <a:gd name="connsiteX8" fmla="*/ 575187 w 3598606"/>
              <a:gd name="connsiteY8" fmla="*/ 1120878 h 2949678"/>
              <a:gd name="connsiteX9" fmla="*/ 0 w 3598606"/>
              <a:gd name="connsiteY9" fmla="*/ 1401097 h 2949678"/>
              <a:gd name="connsiteX10" fmla="*/ 0 w 3598606"/>
              <a:gd name="connsiteY10" fmla="*/ 1769807 h 2949678"/>
              <a:gd name="connsiteX11" fmla="*/ 589935 w 3598606"/>
              <a:gd name="connsiteY11" fmla="*/ 1622323 h 2949678"/>
              <a:gd name="connsiteX12" fmla="*/ 1120877 w 3598606"/>
              <a:gd name="connsiteY12" fmla="*/ 1548581 h 2949678"/>
              <a:gd name="connsiteX13" fmla="*/ 1430593 w 3598606"/>
              <a:gd name="connsiteY13" fmla="*/ 1607574 h 2949678"/>
              <a:gd name="connsiteX14" fmla="*/ 1607574 w 3598606"/>
              <a:gd name="connsiteY14" fmla="*/ 1828800 h 2949678"/>
              <a:gd name="connsiteX15" fmla="*/ 1489587 w 3598606"/>
              <a:gd name="connsiteY15" fmla="*/ 2256503 h 2949678"/>
              <a:gd name="connsiteX16" fmla="*/ 1150374 w 3598606"/>
              <a:gd name="connsiteY16" fmla="*/ 2610465 h 2949678"/>
              <a:gd name="connsiteX17" fmla="*/ 1268361 w 3598606"/>
              <a:gd name="connsiteY17" fmla="*/ 2949678 h 2949678"/>
              <a:gd name="connsiteX18" fmla="*/ 1814051 w 3598606"/>
              <a:gd name="connsiteY18" fmla="*/ 2757949 h 2949678"/>
              <a:gd name="connsiteX19" fmla="*/ 2050026 w 3598606"/>
              <a:gd name="connsiteY19" fmla="*/ 2462981 h 2949678"/>
              <a:gd name="connsiteX20" fmla="*/ 2271251 w 3598606"/>
              <a:gd name="connsiteY20" fmla="*/ 1755058 h 2949678"/>
              <a:gd name="connsiteX21" fmla="*/ 2566219 w 3598606"/>
              <a:gd name="connsiteY21" fmla="*/ 1091381 h 2949678"/>
              <a:gd name="connsiteX22" fmla="*/ 2875935 w 3598606"/>
              <a:gd name="connsiteY22" fmla="*/ 707923 h 2949678"/>
              <a:gd name="connsiteX23" fmla="*/ 3598606 w 3598606"/>
              <a:gd name="connsiteY23" fmla="*/ 191729 h 294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98606" h="2949678">
                <a:moveTo>
                  <a:pt x="3598606" y="191729"/>
                </a:moveTo>
                <a:lnTo>
                  <a:pt x="3480619" y="73742"/>
                </a:lnTo>
                <a:lnTo>
                  <a:pt x="2890684" y="309716"/>
                </a:lnTo>
                <a:lnTo>
                  <a:pt x="2448232" y="250723"/>
                </a:lnTo>
                <a:lnTo>
                  <a:pt x="2182761" y="0"/>
                </a:lnTo>
                <a:lnTo>
                  <a:pt x="1710813" y="58994"/>
                </a:lnTo>
                <a:lnTo>
                  <a:pt x="1120877" y="368710"/>
                </a:lnTo>
                <a:lnTo>
                  <a:pt x="855406" y="840658"/>
                </a:lnTo>
                <a:lnTo>
                  <a:pt x="575187" y="1120878"/>
                </a:lnTo>
                <a:lnTo>
                  <a:pt x="0" y="1401097"/>
                </a:lnTo>
                <a:lnTo>
                  <a:pt x="0" y="1769807"/>
                </a:lnTo>
                <a:lnTo>
                  <a:pt x="589935" y="1622323"/>
                </a:lnTo>
                <a:lnTo>
                  <a:pt x="1120877" y="1548581"/>
                </a:lnTo>
                <a:lnTo>
                  <a:pt x="1430593" y="1607574"/>
                </a:lnTo>
                <a:lnTo>
                  <a:pt x="1607574" y="1828800"/>
                </a:lnTo>
                <a:lnTo>
                  <a:pt x="1489587" y="2256503"/>
                </a:lnTo>
                <a:lnTo>
                  <a:pt x="1150374" y="2610465"/>
                </a:lnTo>
                <a:lnTo>
                  <a:pt x="1268361" y="2949678"/>
                </a:lnTo>
                <a:lnTo>
                  <a:pt x="1814051" y="2757949"/>
                </a:lnTo>
                <a:lnTo>
                  <a:pt x="2050026" y="2462981"/>
                </a:lnTo>
                <a:lnTo>
                  <a:pt x="2271251" y="1755058"/>
                </a:lnTo>
                <a:lnTo>
                  <a:pt x="2566219" y="1091381"/>
                </a:lnTo>
                <a:lnTo>
                  <a:pt x="2875935" y="707923"/>
                </a:lnTo>
                <a:lnTo>
                  <a:pt x="3598606" y="191729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580968" y="1061884"/>
            <a:ext cx="914400" cy="5368413"/>
          </a:xfrm>
          <a:custGeom>
            <a:avLst/>
            <a:gdLst>
              <a:gd name="connsiteX0" fmla="*/ 0 w 914400"/>
              <a:gd name="connsiteY0" fmla="*/ 0 h 5368413"/>
              <a:gd name="connsiteX1" fmla="*/ 132735 w 914400"/>
              <a:gd name="connsiteY1" fmla="*/ 280219 h 5368413"/>
              <a:gd name="connsiteX2" fmla="*/ 221226 w 914400"/>
              <a:gd name="connsiteY2" fmla="*/ 398206 h 5368413"/>
              <a:gd name="connsiteX3" fmla="*/ 206477 w 914400"/>
              <a:gd name="connsiteY3" fmla="*/ 707922 h 5368413"/>
              <a:gd name="connsiteX4" fmla="*/ 353961 w 914400"/>
              <a:gd name="connsiteY4" fmla="*/ 1091381 h 5368413"/>
              <a:gd name="connsiteX5" fmla="*/ 398206 w 914400"/>
              <a:gd name="connsiteY5" fmla="*/ 1179871 h 5368413"/>
              <a:gd name="connsiteX6" fmla="*/ 280219 w 914400"/>
              <a:gd name="connsiteY6" fmla="*/ 1430593 h 5368413"/>
              <a:gd name="connsiteX7" fmla="*/ 206477 w 914400"/>
              <a:gd name="connsiteY7" fmla="*/ 1828800 h 5368413"/>
              <a:gd name="connsiteX8" fmla="*/ 309716 w 914400"/>
              <a:gd name="connsiteY8" fmla="*/ 2344993 h 5368413"/>
              <a:gd name="connsiteX9" fmla="*/ 383458 w 914400"/>
              <a:gd name="connsiteY9" fmla="*/ 2595716 h 5368413"/>
              <a:gd name="connsiteX10" fmla="*/ 442451 w 914400"/>
              <a:gd name="connsiteY10" fmla="*/ 2934929 h 5368413"/>
              <a:gd name="connsiteX11" fmla="*/ 722671 w 914400"/>
              <a:gd name="connsiteY11" fmla="*/ 3288890 h 5368413"/>
              <a:gd name="connsiteX12" fmla="*/ 811161 w 914400"/>
              <a:gd name="connsiteY12" fmla="*/ 3672348 h 5368413"/>
              <a:gd name="connsiteX13" fmla="*/ 693174 w 914400"/>
              <a:gd name="connsiteY13" fmla="*/ 4188542 h 5368413"/>
              <a:gd name="connsiteX14" fmla="*/ 678426 w 914400"/>
              <a:gd name="connsiteY14" fmla="*/ 4675239 h 5368413"/>
              <a:gd name="connsiteX15" fmla="*/ 914400 w 914400"/>
              <a:gd name="connsiteY15" fmla="*/ 5368413 h 536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" h="5368413">
                <a:moveTo>
                  <a:pt x="0" y="0"/>
                </a:moveTo>
                <a:cubicBezTo>
                  <a:pt x="47932" y="106925"/>
                  <a:pt x="95864" y="213851"/>
                  <a:pt x="132735" y="280219"/>
                </a:cubicBezTo>
                <a:cubicBezTo>
                  <a:pt x="169606" y="346587"/>
                  <a:pt x="208936" y="326922"/>
                  <a:pt x="221226" y="398206"/>
                </a:cubicBezTo>
                <a:cubicBezTo>
                  <a:pt x="233516" y="469490"/>
                  <a:pt x="184354" y="592393"/>
                  <a:pt x="206477" y="707922"/>
                </a:cubicBezTo>
                <a:cubicBezTo>
                  <a:pt x="228600" y="823451"/>
                  <a:pt x="322006" y="1012723"/>
                  <a:pt x="353961" y="1091381"/>
                </a:cubicBezTo>
                <a:cubicBezTo>
                  <a:pt x="385916" y="1170039"/>
                  <a:pt x="410496" y="1123336"/>
                  <a:pt x="398206" y="1179871"/>
                </a:cubicBezTo>
                <a:cubicBezTo>
                  <a:pt x="385916" y="1236406"/>
                  <a:pt x="312174" y="1322438"/>
                  <a:pt x="280219" y="1430593"/>
                </a:cubicBezTo>
                <a:cubicBezTo>
                  <a:pt x="248264" y="1538748"/>
                  <a:pt x="201561" y="1676400"/>
                  <a:pt x="206477" y="1828800"/>
                </a:cubicBezTo>
                <a:cubicBezTo>
                  <a:pt x="211393" y="1981200"/>
                  <a:pt x="280219" y="2217174"/>
                  <a:pt x="309716" y="2344993"/>
                </a:cubicBezTo>
                <a:cubicBezTo>
                  <a:pt x="339213" y="2472812"/>
                  <a:pt x="361336" y="2497393"/>
                  <a:pt x="383458" y="2595716"/>
                </a:cubicBezTo>
                <a:cubicBezTo>
                  <a:pt x="405581" y="2694039"/>
                  <a:pt x="385916" y="2819400"/>
                  <a:pt x="442451" y="2934929"/>
                </a:cubicBezTo>
                <a:cubicBezTo>
                  <a:pt x="498986" y="3050458"/>
                  <a:pt x="661219" y="3165987"/>
                  <a:pt x="722671" y="3288890"/>
                </a:cubicBezTo>
                <a:cubicBezTo>
                  <a:pt x="784123" y="3411793"/>
                  <a:pt x="816077" y="3522406"/>
                  <a:pt x="811161" y="3672348"/>
                </a:cubicBezTo>
                <a:cubicBezTo>
                  <a:pt x="806245" y="3822290"/>
                  <a:pt x="715296" y="4021394"/>
                  <a:pt x="693174" y="4188542"/>
                </a:cubicBezTo>
                <a:cubicBezTo>
                  <a:pt x="671052" y="4355690"/>
                  <a:pt x="641555" y="4478594"/>
                  <a:pt x="678426" y="4675239"/>
                </a:cubicBezTo>
                <a:cubicBezTo>
                  <a:pt x="715297" y="4871884"/>
                  <a:pt x="814848" y="5120148"/>
                  <a:pt x="914400" y="5368413"/>
                </a:cubicBezTo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14400000">
            <a:off x="5531274" y="2131394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14400000">
            <a:off x="5057490" y="1330629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 rot="25800000">
            <a:off x="3673815" y="4088453"/>
            <a:ext cx="430162" cy="8176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3359440" y="4426922"/>
            <a:ext cx="352590" cy="290218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5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22" grpId="0" animBg="1"/>
      <p:bldP spid="24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80999" y="1066800"/>
            <a:ext cx="85010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Topography 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Steep slopes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Watershed divides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Sensitive features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Streams/rivers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Wetlands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Sinkholes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Storm sewer systems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Rainfall differences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Summer “pop up” thunderstorms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Amount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Intensity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None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0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Challenge: Spatial Variations 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903579"/>
            <a:ext cx="3577743" cy="2683308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19" y="3649033"/>
            <a:ext cx="3567423" cy="2675567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75633" y="1105385"/>
            <a:ext cx="44255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Topography 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Finish and stabilize 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steep slopes </a:t>
            </a: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early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onitor 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for vegetation establishment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endParaRPr lang="en-US" altLang="en-US" sz="27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1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 Addressed... 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71" y="923574"/>
            <a:ext cx="3888884" cy="2541516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08000"/>
            <a:ext cx="3836740" cy="2877555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29" y="3596644"/>
            <a:ext cx="3845326" cy="2883995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0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75633" y="1105385"/>
            <a:ext cx="44255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Sensitive features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ID key areas early in construction process (and throughout)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Plan BMPs to protect key areas</a:t>
            </a: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Silt fence with wire backing</a:t>
            </a: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Silt Trap Type C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endParaRPr lang="en-US" altLang="en-US" sz="27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1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 Addressed... 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5" y="3904309"/>
            <a:ext cx="3191003" cy="2393252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70" y="1105385"/>
            <a:ext cx="3805284" cy="2289116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86" y="3625559"/>
            <a:ext cx="4088546" cy="2672002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2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75633" y="1105385"/>
            <a:ext cx="80063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Consider effects of rainfall differences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Rain gage locations along </a:t>
            </a: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alignment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Watch for variable effects along project – consider if BMP adjustments are needed </a:t>
            </a:r>
            <a:endParaRPr lang="en-US" altLang="en-US" sz="2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endParaRPr lang="en-US" altLang="en-US" sz="27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552F90"/>
              </a:buClr>
              <a:buFont typeface="Wingdings" panose="05000000000000000000" pitchFamily="2" charset="2"/>
              <a:buChar char="§"/>
            </a:pPr>
            <a:endParaRPr lang="en-US" altLang="en-US" sz="27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1000" y="250101"/>
            <a:ext cx="850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552F90"/>
                </a:solidFill>
                <a:latin typeface="Calibri" panose="020F0502020204030204" pitchFamily="34" charset="0"/>
              </a:rPr>
              <a:t>Challenge Addressed... </a:t>
            </a:r>
            <a:endParaRPr lang="en-US" altLang="en-US" sz="4000" dirty="0">
              <a:solidFill>
                <a:srgbClr val="552F9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8188" y="6553200"/>
            <a:ext cx="2587625" cy="38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Integrity  •  Innovation  • 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552F90"/>
                </a:solidFill>
                <a:latin typeface="Modern No. 20" panose="02070704070505020303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4572000" cy="3429000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0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B035B"/>
            </a:gs>
            <a:gs pos="100000">
              <a:srgbClr val="C4B3CE"/>
            </a:gs>
          </a:gsLst>
          <a:path path="rect">
            <a:fillToRect t="100000" r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B035B"/>
            </a:gs>
            <a:gs pos="100000">
              <a:srgbClr val="C4B3CE"/>
            </a:gs>
          </a:gsLst>
          <a:path path="rect">
            <a:fillToRect t="100000" r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Marilyn Coffey</Speakers>
    <Year xmlns="b47a5aad-adfb-4dac-9d3f-47090e67d565">2016</Year>
    <Section xmlns="b47a5aad-adfb-4dac-9d3f-47090e67d565">Environmental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71AD38FB-0D98-4109-9E4E-EE4ED6C8E8A6}"/>
</file>

<file path=customXml/itemProps2.xml><?xml version="1.0" encoding="utf-8"?>
<ds:datastoreItem xmlns:ds="http://schemas.openxmlformats.org/officeDocument/2006/customXml" ds:itemID="{27326FDE-D4AB-47A7-BAEF-9B800FAA4F11}"/>
</file>

<file path=customXml/itemProps3.xml><?xml version="1.0" encoding="utf-8"?>
<ds:datastoreItem xmlns:ds="http://schemas.openxmlformats.org/officeDocument/2006/customXml" ds:itemID="{85E48634-3B4F-4291-956B-092875FE590F}"/>
</file>

<file path=docProps/app.xml><?xml version="1.0" encoding="utf-8"?>
<Properties xmlns="http://schemas.openxmlformats.org/officeDocument/2006/extended-properties" xmlns:vt="http://schemas.openxmlformats.org/officeDocument/2006/docPropsVTypes">
  <TotalTime>8327</TotalTime>
  <Words>1127</Words>
  <Application>Microsoft Office PowerPoint</Application>
  <PresentationFormat>On-screen Show (4:3)</PresentationFormat>
  <Paragraphs>231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Arial Narrow Special G2</vt:lpstr>
      <vt:lpstr>Calibri</vt:lpstr>
      <vt:lpstr>Modern No. 20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Features – Linear Construction Site </vt:lpstr>
      <vt:lpstr>Features – Linear Construction Site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K.S. Ware and Associates,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Gregory W. Brubaker</dc:creator>
  <cp:lastModifiedBy>Marilyn Coffey</cp:lastModifiedBy>
  <cp:revision>503</cp:revision>
  <cp:lastPrinted>2015-08-10T19:19:28Z</cp:lastPrinted>
  <dcterms:created xsi:type="dcterms:W3CDTF">2001-03-19T17:13:02Z</dcterms:created>
  <dcterms:modified xsi:type="dcterms:W3CDTF">2016-08-29T15:08:35Z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